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354" r:id="rId2"/>
    <p:sldId id="375" r:id="rId3"/>
    <p:sldId id="363" r:id="rId4"/>
    <p:sldId id="377" r:id="rId5"/>
    <p:sldId id="374" r:id="rId6"/>
    <p:sldId id="376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5" userDrawn="1">
          <p15:clr>
            <a:srgbClr val="A4A3A4"/>
          </p15:clr>
        </p15:guide>
        <p15:guide id="2" pos="55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D3"/>
    <a:srgbClr val="F0C1F0"/>
    <a:srgbClr val="FFF887"/>
    <a:srgbClr val="BA98FF"/>
    <a:srgbClr val="B5FFC4"/>
    <a:srgbClr val="FFB1FD"/>
    <a:srgbClr val="3F414C"/>
    <a:srgbClr val="88CC53"/>
    <a:srgbClr val="484957"/>
    <a:srgbClr val="616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96"/>
    <p:restoredTop sz="99208" autoAdjust="0"/>
  </p:normalViewPr>
  <p:slideViewPr>
    <p:cSldViewPr snapToGrid="0" snapToObjects="1" showGuides="1">
      <p:cViewPr>
        <p:scale>
          <a:sx n="172" d="100"/>
          <a:sy n="172" d="100"/>
        </p:scale>
        <p:origin x="776" y="-272"/>
      </p:cViewPr>
      <p:guideLst>
        <p:guide orient="horz" pos="205"/>
        <p:guide pos="55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C5308D-6B60-E041-A00F-9A5F85D95E63}" type="datetime1">
              <a:rPr lang="en-US"/>
              <a:pPr>
                <a:defRPr/>
              </a:pPr>
              <a:t>4/16/19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2BE2472-A947-9A40-BC48-BE5AB63525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4944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5E662-A07C-5242-97E8-1A1518F5F187}" type="datetime1">
              <a:rPr lang="en-US"/>
              <a:pPr>
                <a:defRPr/>
              </a:pPr>
              <a:t>4/16/19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78082-4E99-4E4B-B3AF-9D815FD35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7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681FF-D11C-4641-906C-0D23FC770976}" type="datetime1">
              <a:rPr lang="en-US"/>
              <a:pPr>
                <a:defRPr/>
              </a:pPr>
              <a:t>4/16/19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CF656-9E75-4A4F-8ADA-CC1C2A660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93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1E2BD-ADC8-0A44-A501-A81346776147}" type="datetime1">
              <a:rPr lang="en-US"/>
              <a:pPr>
                <a:defRPr/>
              </a:pPr>
              <a:t>4/16/19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022E8-400A-5444-BC06-E2C3251F3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28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B18AD-9955-5C46-BA23-176745335A9A}" type="datetime1">
              <a:rPr lang="en-US"/>
              <a:pPr>
                <a:defRPr/>
              </a:pPr>
              <a:t>4/16/19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072B9-5EE9-1849-A285-4BB721869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8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FCDC0-06A8-2940-A7E3-5EBF42D4C833}" type="datetime1">
              <a:rPr lang="en-US"/>
              <a:pPr>
                <a:defRPr/>
              </a:pPr>
              <a:t>4/16/19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AE6DD-970A-664E-8E72-AD3ECFA55B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3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72EA6-A2AD-6844-8C25-AA8386457896}" type="datetime1">
              <a:rPr lang="en-US"/>
              <a:pPr>
                <a:defRPr/>
              </a:pPr>
              <a:t>4/16/19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F407B-B12F-9F4D-98BB-345C43814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473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D3E96-D72F-2C4D-9AE9-9507D3130859}" type="datetime1">
              <a:rPr lang="en-US"/>
              <a:pPr>
                <a:defRPr/>
              </a:pPr>
              <a:t>4/16/19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859E8-0528-3048-BA6B-F41F209F2B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3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6FC06-F7B4-F04B-99A4-A7D12220AA83}" type="datetime1">
              <a:rPr lang="en-US"/>
              <a:pPr>
                <a:defRPr/>
              </a:pPr>
              <a:t>4/16/19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4E667-A4D1-5A4F-8A1E-4EA014005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514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F2F21-403A-7D4E-A373-FCA08EDDA9E0}" type="datetime1">
              <a:rPr lang="en-US"/>
              <a:pPr>
                <a:defRPr/>
              </a:pPr>
              <a:t>4/16/19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AFABB-C714-254B-A737-89DF43C237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56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6E819-E359-0245-8423-6AB37877753E}" type="datetime1">
              <a:rPr lang="en-US"/>
              <a:pPr>
                <a:defRPr/>
              </a:pPr>
              <a:t>4/16/19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1E101-0C83-CD48-BABA-21DA1ACB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81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D2DE2-E843-5147-9AF1-066F46906C3C}" type="datetime1">
              <a:rPr lang="en-US"/>
              <a:pPr>
                <a:defRPr/>
              </a:pPr>
              <a:t>4/16/19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47D50-6ECA-1540-962E-99A2B7B01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61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83D5C289-523E-7E45-B90E-F32659F8FFAF}" type="datetime1">
              <a:rPr lang="en-US"/>
              <a:pPr>
                <a:defRPr/>
              </a:pPr>
              <a:t>4/16/19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93C843F0-0C61-8A49-A288-49CF30E6A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37449" y="1841690"/>
            <a:ext cx="1898184" cy="1117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Determine Acceptable Evidence</a:t>
            </a:r>
          </a:p>
        </p:txBody>
      </p:sp>
      <p:sp>
        <p:nvSpPr>
          <p:cNvPr id="8" name="Rectangle 7"/>
          <p:cNvSpPr/>
          <p:nvPr/>
        </p:nvSpPr>
        <p:spPr>
          <a:xfrm>
            <a:off x="818049" y="1841690"/>
            <a:ext cx="1898184" cy="1117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Plan Timeline and objectives</a:t>
            </a:r>
          </a:p>
        </p:txBody>
      </p:sp>
      <p:cxnSp>
        <p:nvCxnSpPr>
          <p:cNvPr id="9" name="Straight Arrow Connector 8"/>
          <p:cNvCxnSpPr>
            <a:endCxn id="7" idx="3"/>
          </p:cNvCxnSpPr>
          <p:nvPr/>
        </p:nvCxnSpPr>
        <p:spPr>
          <a:xfrm flipH="1">
            <a:off x="5535633" y="2400490"/>
            <a:ext cx="676872" cy="0"/>
          </a:xfrm>
          <a:prstGeom prst="straightConnector1">
            <a:avLst/>
          </a:prstGeom>
          <a:ln w="762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830533" y="2400490"/>
            <a:ext cx="718016" cy="0"/>
          </a:xfrm>
          <a:prstGeom prst="straightConnector1">
            <a:avLst/>
          </a:prstGeom>
          <a:ln w="762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8761" y="243192"/>
            <a:ext cx="81951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Career Design by Objectives – Taking Control of your own career development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80597" y="1384344"/>
            <a:ext cx="1453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Hypothesis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91682" y="1384344"/>
            <a:ext cx="726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8763" y="1397352"/>
            <a:ext cx="25896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Aims and  Approach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48403" y="3811371"/>
            <a:ext cx="2525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800" dirty="0"/>
              <a:t>Career</a:t>
            </a:r>
          </a:p>
          <a:p>
            <a:pPr marL="285750" indent="-285750">
              <a:buFont typeface="Arial"/>
              <a:buChar char="•"/>
            </a:pPr>
            <a:endParaRPr lang="en-US" sz="1800" dirty="0"/>
          </a:p>
        </p:txBody>
      </p:sp>
      <p:sp>
        <p:nvSpPr>
          <p:cNvPr id="14" name="TextBox 13"/>
          <p:cNvSpPr txBox="1"/>
          <p:nvPr/>
        </p:nvSpPr>
        <p:spPr>
          <a:xfrm>
            <a:off x="3554567" y="3811369"/>
            <a:ext cx="21750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800" dirty="0"/>
              <a:t>Research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/>
              <a:t>Clinical Training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/>
              <a:t>Publications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/>
              <a:t>Grants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/>
              <a:t>Awards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/>
              <a:t>Meetings</a:t>
            </a:r>
          </a:p>
          <a:p>
            <a:pPr marL="285750" indent="-285750">
              <a:buFont typeface="Arial"/>
              <a:buChar char="•"/>
            </a:pPr>
            <a:endParaRPr lang="en-US" sz="1800" dirty="0"/>
          </a:p>
          <a:p>
            <a:pPr marL="285750" indent="-285750">
              <a:buFont typeface="Arial"/>
              <a:buChar char="•"/>
            </a:pPr>
            <a:endParaRPr lang="en-US" sz="1800" dirty="0"/>
          </a:p>
        </p:txBody>
      </p:sp>
      <p:sp>
        <p:nvSpPr>
          <p:cNvPr id="15" name="TextBox 14"/>
          <p:cNvSpPr txBox="1"/>
          <p:nvPr/>
        </p:nvSpPr>
        <p:spPr>
          <a:xfrm>
            <a:off x="812805" y="3811371"/>
            <a:ext cx="2175045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800" dirty="0"/>
              <a:t>Time available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/>
              <a:t>Courses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/>
              <a:t>Clinical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/>
              <a:t>Individual grants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/>
              <a:t>Research Plan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/>
              <a:t>Mentoring committees</a:t>
            </a:r>
          </a:p>
          <a:p>
            <a:pPr marL="285750" indent="-285750">
              <a:buFont typeface="Arial"/>
              <a:buChar char="•"/>
            </a:pPr>
            <a:endParaRPr lang="en-US" sz="1800" dirty="0"/>
          </a:p>
          <a:p>
            <a:pPr marL="285750" indent="-285750">
              <a:buFont typeface="Arial"/>
              <a:buChar char="•"/>
            </a:pPr>
            <a:endParaRPr lang="en-US" sz="1800" dirty="0"/>
          </a:p>
          <a:p>
            <a:pPr marL="285750" indent="-285750">
              <a:buFont typeface="Arial"/>
              <a:buChar char="•"/>
            </a:pPr>
            <a:endParaRPr lang="en-US" sz="1800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5530387" y="4185525"/>
            <a:ext cx="718016" cy="0"/>
          </a:xfrm>
          <a:prstGeom prst="straightConnector1">
            <a:avLst/>
          </a:prstGeom>
          <a:ln w="762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825287" y="4185525"/>
            <a:ext cx="718016" cy="0"/>
          </a:xfrm>
          <a:prstGeom prst="straightConnector1">
            <a:avLst/>
          </a:prstGeom>
          <a:ln w="762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818051" y="6119693"/>
            <a:ext cx="7855829" cy="0"/>
          </a:xfrm>
          <a:prstGeom prst="straightConnector1">
            <a:avLst/>
          </a:prstGeom>
          <a:ln w="762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213644" y="6119693"/>
            <a:ext cx="2998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6-9 year timeline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212505" y="1843832"/>
            <a:ext cx="1898184" cy="1908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Postdoc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Faculty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Independence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Promotion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Tenure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Chairman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Head of NIH</a:t>
            </a:r>
          </a:p>
        </p:txBody>
      </p:sp>
    </p:spTree>
    <p:extLst>
      <p:ext uri="{BB962C8B-B14F-4D97-AF65-F5344CB8AC3E}">
        <p14:creationId xmlns:p14="http://schemas.microsoft.com/office/powerpoint/2010/main" val="613661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2971" y="523357"/>
            <a:ext cx="8378809" cy="6832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Career Design Timeline</a:t>
            </a:r>
          </a:p>
          <a:p>
            <a:endParaRPr lang="en-US" sz="1400" dirty="0"/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en-US" dirty="0"/>
              <a:t>Identifies the end at the beginning – what is your career hypothesis</a:t>
            </a:r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en-US" dirty="0"/>
              <a:t>“Positive Disillusionment”:</a:t>
            </a:r>
          </a:p>
          <a:p>
            <a:pPr marL="800100" lvl="1" indent="-342900">
              <a:spcAft>
                <a:spcPts val="1200"/>
              </a:spcAft>
              <a:buFont typeface="Wingdings" charset="2"/>
              <a:buChar char="ü"/>
            </a:pPr>
            <a:r>
              <a:rPr lang="en-US" dirty="0"/>
              <a:t> You have less time than you think</a:t>
            </a:r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en-US" dirty="0"/>
              <a:t>Proposes in concrete terms the internal and national grants, meetings, award possibilities, and progress </a:t>
            </a:r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en-US" dirty="0"/>
              <a:t>Clarifies how long it takes to write and publish a paper</a:t>
            </a:r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en-US" dirty="0"/>
              <a:t>Allows useful career development discussions with mentors, committees, directors, Chairs</a:t>
            </a:r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en-US" dirty="0"/>
              <a:t>Hypothesize career direction</a:t>
            </a:r>
          </a:p>
          <a:p>
            <a:pPr marL="800100" lvl="1" indent="-342900">
              <a:spcAft>
                <a:spcPts val="1200"/>
              </a:spcAft>
              <a:buFont typeface="Wingdings" charset="2"/>
              <a:buChar char="ü"/>
            </a:pPr>
            <a:r>
              <a:rPr lang="en-US" dirty="0"/>
              <a:t> Establish interactions early with potential postdoc mentors</a:t>
            </a:r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543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1424617" y="1062113"/>
            <a:ext cx="7452103" cy="5318682"/>
            <a:chOff x="218369" y="339498"/>
            <a:chExt cx="8658350" cy="5318682"/>
          </a:xfrm>
        </p:grpSpPr>
        <p:sp>
          <p:nvSpPr>
            <p:cNvPr id="4" name="TextBox 3"/>
            <p:cNvSpPr txBox="1"/>
            <p:nvPr/>
          </p:nvSpPr>
          <p:spPr bwMode="auto">
            <a:xfrm>
              <a:off x="218369" y="340324"/>
              <a:ext cx="1686494" cy="338554"/>
            </a:xfrm>
            <a:prstGeom prst="rect">
              <a:avLst/>
            </a:prstGeom>
            <a:solidFill>
              <a:srgbClr val="B9CDE5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latin typeface="Arial"/>
                  <a:cs typeface="Arial"/>
                </a:rPr>
                <a:t>Year 1</a:t>
              </a:r>
            </a:p>
          </p:txBody>
        </p:sp>
        <p:sp>
          <p:nvSpPr>
            <p:cNvPr id="5" name="TextBox 4"/>
            <p:cNvSpPr txBox="1"/>
            <p:nvPr/>
          </p:nvSpPr>
          <p:spPr bwMode="auto">
            <a:xfrm>
              <a:off x="1961333" y="339498"/>
              <a:ext cx="1686494" cy="33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latin typeface="Arial"/>
                  <a:cs typeface="Arial"/>
                </a:rPr>
                <a:t>Year 2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3704297" y="339498"/>
              <a:ext cx="1686494" cy="33855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latin typeface="Arial"/>
                  <a:cs typeface="Arial"/>
                </a:rPr>
                <a:t>Year 3</a:t>
              </a:r>
            </a:p>
          </p:txBody>
        </p:sp>
        <p:sp>
          <p:nvSpPr>
            <p:cNvPr id="7" name="TextBox 6"/>
            <p:cNvSpPr txBox="1"/>
            <p:nvPr/>
          </p:nvSpPr>
          <p:spPr bwMode="auto">
            <a:xfrm>
              <a:off x="5447260" y="339498"/>
              <a:ext cx="1686494" cy="33855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latin typeface="Arial"/>
                  <a:cs typeface="Arial"/>
                </a:rPr>
                <a:t>Year 4</a:t>
              </a:r>
            </a:p>
          </p:txBody>
        </p:sp>
        <p:sp>
          <p:nvSpPr>
            <p:cNvPr id="8" name="TextBox 7"/>
            <p:cNvSpPr txBox="1"/>
            <p:nvPr/>
          </p:nvSpPr>
          <p:spPr bwMode="auto">
            <a:xfrm>
              <a:off x="7190225" y="339498"/>
              <a:ext cx="1686494" cy="338554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latin typeface="Arial"/>
                  <a:cs typeface="Arial"/>
                </a:rPr>
                <a:t>Year 5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18369" y="716951"/>
              <a:ext cx="1686494" cy="494122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961333" y="716951"/>
              <a:ext cx="1686494" cy="494122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704297" y="716951"/>
              <a:ext cx="1686494" cy="494122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447261" y="716951"/>
              <a:ext cx="1686494" cy="494122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190225" y="716951"/>
              <a:ext cx="1686494" cy="494122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cxnSp>
        <p:nvCxnSpPr>
          <p:cNvPr id="35" name="Straight Connector 34"/>
          <p:cNvCxnSpPr/>
          <p:nvPr/>
        </p:nvCxnSpPr>
        <p:spPr>
          <a:xfrm>
            <a:off x="190292" y="1815792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 bwMode="auto">
          <a:xfrm>
            <a:off x="164025" y="1680247"/>
            <a:ext cx="110243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/>
                <a:cs typeface="Arial"/>
              </a:rPr>
              <a:t>Manuscripts</a:t>
            </a:r>
          </a:p>
        </p:txBody>
      </p:sp>
      <p:cxnSp>
        <p:nvCxnSpPr>
          <p:cNvPr id="37" name="Straight Connector 36"/>
          <p:cNvCxnSpPr>
            <a:stCxn id="21" idx="1"/>
          </p:cNvCxnSpPr>
          <p:nvPr/>
        </p:nvCxnSpPr>
        <p:spPr>
          <a:xfrm>
            <a:off x="188141" y="3380988"/>
            <a:ext cx="8669539" cy="7648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 bwMode="auto">
          <a:xfrm>
            <a:off x="188141" y="3092447"/>
            <a:ext cx="1122864" cy="577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Arial"/>
                <a:cs typeface="Arial"/>
              </a:rPr>
              <a:t>Scholarship Oversight Committee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194388" y="2540413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 bwMode="auto">
          <a:xfrm>
            <a:off x="253010" y="2321296"/>
            <a:ext cx="1043817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Grants,             T, F, K, R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205161" y="4860003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 bwMode="auto">
          <a:xfrm>
            <a:off x="175424" y="4662995"/>
            <a:ext cx="110243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/>
                <a:cs typeface="Arial"/>
              </a:rPr>
              <a:t>Teaching experience </a:t>
            </a:r>
          </a:p>
        </p:txBody>
      </p:sp>
      <p:sp>
        <p:nvSpPr>
          <p:cNvPr id="77" name="TextBox 76"/>
          <p:cNvSpPr txBox="1"/>
          <p:nvPr/>
        </p:nvSpPr>
        <p:spPr bwMode="auto">
          <a:xfrm>
            <a:off x="1424614" y="663417"/>
            <a:ext cx="74562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Arial"/>
              <a:cs typeface="Arial"/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 rot="16200000">
            <a:off x="8981814" y="753760"/>
            <a:ext cx="0" cy="202000"/>
          </a:xfrm>
          <a:prstGeom prst="straightConnector1">
            <a:avLst/>
          </a:prstGeom>
          <a:ln>
            <a:solidFill>
              <a:srgbClr val="FF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72086" y="4191866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 bwMode="auto">
          <a:xfrm>
            <a:off x="209257" y="3823569"/>
            <a:ext cx="1102439" cy="600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Presentations, National and International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78751" y="674620"/>
            <a:ext cx="2621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Postdoctoral Fellow</a:t>
            </a:r>
          </a:p>
        </p:txBody>
      </p:sp>
      <p:sp>
        <p:nvSpPr>
          <p:cNvPr id="94" name="TextBox 93"/>
          <p:cNvSpPr txBox="1"/>
          <p:nvPr/>
        </p:nvSpPr>
        <p:spPr bwMode="auto">
          <a:xfrm>
            <a:off x="7040138" y="701374"/>
            <a:ext cx="1915714" cy="307777"/>
          </a:xfrm>
          <a:prstGeom prst="rect">
            <a:avLst/>
          </a:prstGeom>
          <a:solidFill>
            <a:srgbClr val="CCFFCC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FF0000"/>
                </a:solidFill>
                <a:latin typeface="Arial"/>
                <a:cs typeface="Arial"/>
              </a:rPr>
              <a:t>Job Application</a:t>
            </a:r>
            <a:endParaRPr lang="en-US" sz="1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5511857" y="1647037"/>
            <a:ext cx="755127" cy="307777"/>
          </a:xfrm>
          <a:prstGeom prst="rect">
            <a:avLst/>
          </a:prstGeom>
          <a:solidFill>
            <a:srgbClr val="FFF88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/>
                <a:cs typeface="Arial"/>
              </a:rPr>
              <a:t>P2</a:t>
            </a:r>
          </a:p>
        </p:txBody>
      </p:sp>
      <p:sp>
        <p:nvSpPr>
          <p:cNvPr id="33" name="TextBox 32"/>
          <p:cNvSpPr txBox="1"/>
          <p:nvPr/>
        </p:nvSpPr>
        <p:spPr bwMode="auto">
          <a:xfrm>
            <a:off x="2508440" y="2504973"/>
            <a:ext cx="3504867" cy="276999"/>
          </a:xfrm>
          <a:prstGeom prst="rect">
            <a:avLst/>
          </a:prstGeom>
          <a:solidFill>
            <a:srgbClr val="D9D9D9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Arial"/>
                <a:cs typeface="Arial"/>
              </a:rPr>
              <a:t>F32</a:t>
            </a:r>
          </a:p>
        </p:txBody>
      </p:sp>
      <p:sp>
        <p:nvSpPr>
          <p:cNvPr id="34" name="TextBox 33"/>
          <p:cNvSpPr txBox="1"/>
          <p:nvPr/>
        </p:nvSpPr>
        <p:spPr bwMode="auto">
          <a:xfrm>
            <a:off x="5535652" y="2163413"/>
            <a:ext cx="3420200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/>
                <a:cs typeface="Arial"/>
              </a:rPr>
              <a:t>K99</a:t>
            </a:r>
            <a:r>
              <a:rPr lang="en-US" sz="1200" dirty="0">
                <a:latin typeface="Arial"/>
                <a:cs typeface="Arial"/>
              </a:rPr>
              <a:t>……</a:t>
            </a:r>
          </a:p>
        </p:txBody>
      </p:sp>
      <p:sp>
        <p:nvSpPr>
          <p:cNvPr id="39" name="TextBox 38"/>
          <p:cNvSpPr txBox="1"/>
          <p:nvPr/>
        </p:nvSpPr>
        <p:spPr bwMode="auto">
          <a:xfrm>
            <a:off x="6631259" y="2457570"/>
            <a:ext cx="2324593" cy="307777"/>
          </a:xfrm>
          <a:prstGeom prst="rect">
            <a:avLst/>
          </a:prstGeom>
          <a:solidFill>
            <a:srgbClr val="D9D9D9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/>
                <a:cs typeface="Arial"/>
              </a:rPr>
              <a:t>K22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7376576" y="2154004"/>
            <a:ext cx="0" cy="367288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876718" y="2428643"/>
            <a:ext cx="0" cy="367288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 bwMode="auto">
          <a:xfrm>
            <a:off x="3249961" y="1595580"/>
            <a:ext cx="1180789" cy="415498"/>
          </a:xfrm>
          <a:prstGeom prst="rect">
            <a:avLst/>
          </a:prstGeom>
          <a:solidFill>
            <a:srgbClr val="FFF88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Arial"/>
                <a:cs typeface="Arial"/>
              </a:rPr>
              <a:t>P1- Primary research article</a:t>
            </a:r>
          </a:p>
        </p:txBody>
      </p:sp>
      <p:sp>
        <p:nvSpPr>
          <p:cNvPr id="43" name="TextBox 42"/>
          <p:cNvSpPr txBox="1"/>
          <p:nvPr/>
        </p:nvSpPr>
        <p:spPr bwMode="auto">
          <a:xfrm>
            <a:off x="2283862" y="1620864"/>
            <a:ext cx="853348" cy="430887"/>
          </a:xfrm>
          <a:prstGeom prst="rect">
            <a:avLst/>
          </a:prstGeom>
          <a:solidFill>
            <a:srgbClr val="FFB1FD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R1- Review</a:t>
            </a:r>
          </a:p>
        </p:txBody>
      </p:sp>
      <p:sp>
        <p:nvSpPr>
          <p:cNvPr id="44" name="TextBox 43"/>
          <p:cNvSpPr txBox="1"/>
          <p:nvPr/>
        </p:nvSpPr>
        <p:spPr bwMode="auto">
          <a:xfrm>
            <a:off x="7203236" y="1661905"/>
            <a:ext cx="914851" cy="307777"/>
          </a:xfrm>
          <a:prstGeom prst="rect">
            <a:avLst/>
          </a:prstGeom>
          <a:solidFill>
            <a:srgbClr val="FFF88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/>
                <a:cs typeface="Arial"/>
              </a:rPr>
              <a:t>P3</a:t>
            </a:r>
          </a:p>
        </p:txBody>
      </p:sp>
      <p:sp>
        <p:nvSpPr>
          <p:cNvPr id="45" name="TextBox 44"/>
          <p:cNvSpPr txBox="1"/>
          <p:nvPr/>
        </p:nvSpPr>
        <p:spPr bwMode="auto">
          <a:xfrm>
            <a:off x="6145270" y="1476052"/>
            <a:ext cx="433650" cy="307777"/>
          </a:xfrm>
          <a:prstGeom prst="rect">
            <a:avLst/>
          </a:prstGeom>
          <a:solidFill>
            <a:srgbClr val="FFB1FD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/>
                <a:cs typeface="Arial"/>
              </a:rPr>
              <a:t>R2</a:t>
            </a:r>
          </a:p>
        </p:txBody>
      </p:sp>
      <p:sp>
        <p:nvSpPr>
          <p:cNvPr id="46" name="TextBox 45"/>
          <p:cNvSpPr txBox="1"/>
          <p:nvPr/>
        </p:nvSpPr>
        <p:spPr bwMode="auto">
          <a:xfrm>
            <a:off x="4554637" y="3718381"/>
            <a:ext cx="778347" cy="307777"/>
          </a:xfrm>
          <a:prstGeom prst="rect">
            <a:avLst/>
          </a:prstGeom>
          <a:solidFill>
            <a:srgbClr val="88CC53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/>
                <a:cs typeface="Arial"/>
              </a:rPr>
              <a:t>GRC</a:t>
            </a:r>
          </a:p>
        </p:txBody>
      </p:sp>
      <p:sp>
        <p:nvSpPr>
          <p:cNvPr id="47" name="TextBox 46"/>
          <p:cNvSpPr txBox="1"/>
          <p:nvPr/>
        </p:nvSpPr>
        <p:spPr bwMode="auto">
          <a:xfrm>
            <a:off x="7511180" y="3727788"/>
            <a:ext cx="778347" cy="307777"/>
          </a:xfrm>
          <a:prstGeom prst="rect">
            <a:avLst/>
          </a:prstGeom>
          <a:solidFill>
            <a:srgbClr val="88CC53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/>
                <a:cs typeface="Arial"/>
              </a:rPr>
              <a:t>GRC</a:t>
            </a:r>
          </a:p>
        </p:txBody>
      </p:sp>
      <p:sp>
        <p:nvSpPr>
          <p:cNvPr id="48" name="TextBox 47"/>
          <p:cNvSpPr txBox="1"/>
          <p:nvPr/>
        </p:nvSpPr>
        <p:spPr bwMode="auto">
          <a:xfrm>
            <a:off x="1951350" y="3890216"/>
            <a:ext cx="739811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0000"/>
                </a:solidFill>
                <a:latin typeface="Arial"/>
                <a:cs typeface="Arial"/>
              </a:rPr>
              <a:t>ASV- attend</a:t>
            </a:r>
          </a:p>
        </p:txBody>
      </p:sp>
      <p:sp>
        <p:nvSpPr>
          <p:cNvPr id="51" name="TextBox 50"/>
          <p:cNvSpPr txBox="1"/>
          <p:nvPr/>
        </p:nvSpPr>
        <p:spPr bwMode="auto">
          <a:xfrm>
            <a:off x="4923145" y="3997937"/>
            <a:ext cx="54222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0000"/>
                </a:solidFill>
                <a:latin typeface="Arial"/>
                <a:cs typeface="Arial"/>
              </a:rPr>
              <a:t>ASV</a:t>
            </a:r>
          </a:p>
        </p:txBody>
      </p:sp>
      <p:sp>
        <p:nvSpPr>
          <p:cNvPr id="52" name="TextBox 51"/>
          <p:cNvSpPr txBox="1"/>
          <p:nvPr/>
        </p:nvSpPr>
        <p:spPr bwMode="auto">
          <a:xfrm>
            <a:off x="6418729" y="3997937"/>
            <a:ext cx="54222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0000"/>
                </a:solidFill>
                <a:latin typeface="Arial"/>
                <a:cs typeface="Arial"/>
              </a:rPr>
              <a:t>ASV</a:t>
            </a:r>
          </a:p>
        </p:txBody>
      </p:sp>
      <p:sp>
        <p:nvSpPr>
          <p:cNvPr id="53" name="TextBox 52"/>
          <p:cNvSpPr txBox="1"/>
          <p:nvPr/>
        </p:nvSpPr>
        <p:spPr bwMode="auto">
          <a:xfrm>
            <a:off x="7822560" y="3997937"/>
            <a:ext cx="54222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0000"/>
                </a:solidFill>
                <a:latin typeface="Arial"/>
                <a:cs typeface="Arial"/>
              </a:rPr>
              <a:t>ASV</a:t>
            </a:r>
          </a:p>
        </p:txBody>
      </p:sp>
      <p:sp>
        <p:nvSpPr>
          <p:cNvPr id="54" name="TextBox 53"/>
          <p:cNvSpPr txBox="1"/>
          <p:nvPr/>
        </p:nvSpPr>
        <p:spPr bwMode="auto">
          <a:xfrm>
            <a:off x="1424617" y="2228906"/>
            <a:ext cx="3504867" cy="276999"/>
          </a:xfrm>
          <a:prstGeom prst="rect">
            <a:avLst/>
          </a:prstGeom>
          <a:solidFill>
            <a:srgbClr val="D9D9D9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Arial"/>
                <a:cs typeface="Arial"/>
              </a:rPr>
              <a:t>T32</a:t>
            </a:r>
          </a:p>
        </p:txBody>
      </p:sp>
      <p:sp>
        <p:nvSpPr>
          <p:cNvPr id="55" name="TextBox 54"/>
          <p:cNvSpPr txBox="1"/>
          <p:nvPr/>
        </p:nvSpPr>
        <p:spPr bwMode="auto">
          <a:xfrm>
            <a:off x="6142674" y="3683744"/>
            <a:ext cx="778347" cy="307777"/>
          </a:xfrm>
          <a:prstGeom prst="rect">
            <a:avLst/>
          </a:prstGeom>
          <a:solidFill>
            <a:srgbClr val="BA98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/>
                <a:cs typeface="Arial"/>
              </a:rPr>
              <a:t>Intl </a:t>
            </a:r>
            <a:r>
              <a:rPr lang="en-US" sz="1400" dirty="0" err="1">
                <a:latin typeface="Arial"/>
                <a:cs typeface="Arial"/>
              </a:rPr>
              <a:t>mtg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6" name="TextBox 55"/>
          <p:cNvSpPr txBox="1"/>
          <p:nvPr/>
        </p:nvSpPr>
        <p:spPr bwMode="auto">
          <a:xfrm>
            <a:off x="1533543" y="3294999"/>
            <a:ext cx="49299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SOC</a:t>
            </a:r>
          </a:p>
        </p:txBody>
      </p:sp>
      <p:sp>
        <p:nvSpPr>
          <p:cNvPr id="57" name="TextBox 56"/>
          <p:cNvSpPr txBox="1"/>
          <p:nvPr/>
        </p:nvSpPr>
        <p:spPr bwMode="auto">
          <a:xfrm>
            <a:off x="2224825" y="3294999"/>
            <a:ext cx="49299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SOC</a:t>
            </a:r>
          </a:p>
        </p:txBody>
      </p:sp>
      <p:sp>
        <p:nvSpPr>
          <p:cNvPr id="58" name="TextBox 57"/>
          <p:cNvSpPr txBox="1"/>
          <p:nvPr/>
        </p:nvSpPr>
        <p:spPr bwMode="auto">
          <a:xfrm>
            <a:off x="3051931" y="3294999"/>
            <a:ext cx="49299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SOC</a:t>
            </a:r>
          </a:p>
        </p:txBody>
      </p:sp>
      <p:sp>
        <p:nvSpPr>
          <p:cNvPr id="59" name="TextBox 58"/>
          <p:cNvSpPr txBox="1"/>
          <p:nvPr/>
        </p:nvSpPr>
        <p:spPr bwMode="auto">
          <a:xfrm>
            <a:off x="3772949" y="3294999"/>
            <a:ext cx="49299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SOC</a:t>
            </a:r>
          </a:p>
        </p:txBody>
      </p:sp>
      <p:sp>
        <p:nvSpPr>
          <p:cNvPr id="60" name="TextBox 59"/>
          <p:cNvSpPr txBox="1"/>
          <p:nvPr/>
        </p:nvSpPr>
        <p:spPr bwMode="auto">
          <a:xfrm>
            <a:off x="4510287" y="3294999"/>
            <a:ext cx="49299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SOC</a:t>
            </a:r>
          </a:p>
        </p:txBody>
      </p:sp>
      <p:sp>
        <p:nvSpPr>
          <p:cNvPr id="61" name="TextBox 60"/>
          <p:cNvSpPr txBox="1"/>
          <p:nvPr/>
        </p:nvSpPr>
        <p:spPr bwMode="auto">
          <a:xfrm>
            <a:off x="5275909" y="3294999"/>
            <a:ext cx="49299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SOC</a:t>
            </a:r>
          </a:p>
        </p:txBody>
      </p:sp>
      <p:sp>
        <p:nvSpPr>
          <p:cNvPr id="62" name="TextBox 61"/>
          <p:cNvSpPr txBox="1"/>
          <p:nvPr/>
        </p:nvSpPr>
        <p:spPr bwMode="auto">
          <a:xfrm>
            <a:off x="5999614" y="3294999"/>
            <a:ext cx="49299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SOC</a:t>
            </a:r>
          </a:p>
        </p:txBody>
      </p:sp>
      <p:sp>
        <p:nvSpPr>
          <p:cNvPr id="63" name="TextBox 62"/>
          <p:cNvSpPr txBox="1"/>
          <p:nvPr/>
        </p:nvSpPr>
        <p:spPr bwMode="auto">
          <a:xfrm>
            <a:off x="6742934" y="3294999"/>
            <a:ext cx="49299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SOC</a:t>
            </a:r>
          </a:p>
        </p:txBody>
      </p:sp>
      <p:sp>
        <p:nvSpPr>
          <p:cNvPr id="64" name="TextBox 63"/>
          <p:cNvSpPr txBox="1"/>
          <p:nvPr/>
        </p:nvSpPr>
        <p:spPr bwMode="auto">
          <a:xfrm>
            <a:off x="7497891" y="3294999"/>
            <a:ext cx="49299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SOC</a:t>
            </a:r>
          </a:p>
        </p:txBody>
      </p:sp>
      <p:sp>
        <p:nvSpPr>
          <p:cNvPr id="65" name="TextBox 64"/>
          <p:cNvSpPr txBox="1"/>
          <p:nvPr/>
        </p:nvSpPr>
        <p:spPr bwMode="auto">
          <a:xfrm>
            <a:off x="8270948" y="3294999"/>
            <a:ext cx="49299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SOC</a:t>
            </a:r>
          </a:p>
        </p:txBody>
      </p:sp>
      <p:sp>
        <p:nvSpPr>
          <p:cNvPr id="67" name="TextBox 66"/>
          <p:cNvSpPr txBox="1"/>
          <p:nvPr/>
        </p:nvSpPr>
        <p:spPr bwMode="auto">
          <a:xfrm>
            <a:off x="3012738" y="3730781"/>
            <a:ext cx="991248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/>
                <a:cs typeface="Arial"/>
              </a:rPr>
              <a:t>Keystone</a:t>
            </a:r>
          </a:p>
        </p:txBody>
      </p:sp>
      <p:sp>
        <p:nvSpPr>
          <p:cNvPr id="68" name="TextBox 67"/>
          <p:cNvSpPr txBox="1"/>
          <p:nvPr/>
        </p:nvSpPr>
        <p:spPr bwMode="auto">
          <a:xfrm>
            <a:off x="3046354" y="2783511"/>
            <a:ext cx="4722329" cy="2616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latin typeface="Arial"/>
                <a:cs typeface="Arial"/>
              </a:rPr>
              <a:t>Internal or Foundation Grants</a:t>
            </a:r>
          </a:p>
        </p:txBody>
      </p:sp>
      <p:sp>
        <p:nvSpPr>
          <p:cNvPr id="49" name="TextBox 48"/>
          <p:cNvSpPr txBox="1"/>
          <p:nvPr/>
        </p:nvSpPr>
        <p:spPr bwMode="auto">
          <a:xfrm>
            <a:off x="3419473" y="3997937"/>
            <a:ext cx="54222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0000"/>
                </a:solidFill>
                <a:latin typeface="Arial"/>
                <a:cs typeface="Arial"/>
              </a:rPr>
              <a:t>ASV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3C10B45-A192-C045-979C-5A8E1FD5642E}"/>
              </a:ext>
            </a:extLst>
          </p:cNvPr>
          <p:cNvSpPr txBox="1"/>
          <p:nvPr/>
        </p:nvSpPr>
        <p:spPr bwMode="auto">
          <a:xfrm>
            <a:off x="2230245" y="4734523"/>
            <a:ext cx="609462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Lab 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94437D0-10FD-504D-A4A9-FE83159A6C9F}"/>
              </a:ext>
            </a:extLst>
          </p:cNvPr>
          <p:cNvSpPr txBox="1"/>
          <p:nvPr/>
        </p:nvSpPr>
        <p:spPr bwMode="auto">
          <a:xfrm>
            <a:off x="3718932" y="4734523"/>
            <a:ext cx="609462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Lab 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8AD89DF-A076-BC40-9DDF-46EC08FC2719}"/>
              </a:ext>
            </a:extLst>
          </p:cNvPr>
          <p:cNvSpPr txBox="1"/>
          <p:nvPr/>
        </p:nvSpPr>
        <p:spPr bwMode="auto">
          <a:xfrm>
            <a:off x="4728118" y="4672447"/>
            <a:ext cx="789740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Course or Lectures 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81FAA0C-0BF4-4D43-ACF6-B434572B1AB4}"/>
              </a:ext>
            </a:extLst>
          </p:cNvPr>
          <p:cNvSpPr txBox="1"/>
          <p:nvPr/>
        </p:nvSpPr>
        <p:spPr bwMode="auto">
          <a:xfrm>
            <a:off x="6157332" y="4672447"/>
            <a:ext cx="789740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Course or Lectures 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935750A-2727-6546-A1C0-C625F7996002}"/>
              </a:ext>
            </a:extLst>
          </p:cNvPr>
          <p:cNvSpPr txBox="1"/>
          <p:nvPr/>
        </p:nvSpPr>
        <p:spPr bwMode="auto">
          <a:xfrm>
            <a:off x="3442010" y="5093134"/>
            <a:ext cx="4765287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Mentoring Grad Student Undergrad or other</a:t>
            </a:r>
            <a:endParaRPr lang="en-US" sz="1000" dirty="0">
              <a:latin typeface="Arial"/>
              <a:cs typeface="Arial"/>
            </a:endParaRP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DD11AA9-D90A-EC40-8C84-B525CA4902FD}"/>
              </a:ext>
            </a:extLst>
          </p:cNvPr>
          <p:cNvCxnSpPr/>
          <p:nvPr/>
        </p:nvCxnSpPr>
        <p:spPr>
          <a:xfrm>
            <a:off x="205161" y="5759608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5FD604F2-3971-A048-B40A-2937F9716288}"/>
              </a:ext>
            </a:extLst>
          </p:cNvPr>
          <p:cNvSpPr txBox="1"/>
          <p:nvPr/>
        </p:nvSpPr>
        <p:spPr bwMode="auto">
          <a:xfrm>
            <a:off x="190292" y="5361505"/>
            <a:ext cx="1102439" cy="8617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/>
                <a:cs typeface="Arial"/>
              </a:rPr>
              <a:t>Vacation, time away, Other critical and recurring life events</a:t>
            </a:r>
          </a:p>
        </p:txBody>
      </p:sp>
    </p:spTree>
    <p:extLst>
      <p:ext uri="{BB962C8B-B14F-4D97-AF65-F5344CB8AC3E}">
        <p14:creationId xmlns:p14="http://schemas.microsoft.com/office/powerpoint/2010/main" val="922690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1424617" y="1135614"/>
            <a:ext cx="1451538" cy="230832"/>
          </a:xfrm>
          <a:prstGeom prst="rect">
            <a:avLst/>
          </a:prstGeom>
          <a:solidFill>
            <a:srgbClr val="B9CDE5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latin typeface="Arial"/>
                <a:cs typeface="Arial"/>
              </a:rPr>
              <a:t>Year 1</a:t>
            </a:r>
            <a:r>
              <a:rPr lang="en-US" sz="900" dirty="0">
                <a:latin typeface="Arial"/>
                <a:cs typeface="Arial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924758" y="1134788"/>
            <a:ext cx="1451538" cy="2308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latin typeface="Arial"/>
                <a:cs typeface="Arial"/>
              </a:rPr>
              <a:t>Year 2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4424899" y="1134788"/>
            <a:ext cx="1451538" cy="2308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latin typeface="Arial"/>
                <a:cs typeface="Arial"/>
              </a:rPr>
              <a:t>Year 3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5925040" y="1134788"/>
            <a:ext cx="1451538" cy="2308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latin typeface="Arial"/>
                <a:cs typeface="Arial"/>
              </a:rPr>
              <a:t>Year 4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7425182" y="1134788"/>
            <a:ext cx="1451538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latin typeface="Arial"/>
                <a:cs typeface="Arial"/>
              </a:rPr>
              <a:t>Year 5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24617" y="1439568"/>
            <a:ext cx="1451538" cy="49412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924758" y="1439568"/>
            <a:ext cx="1451538" cy="49412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24899" y="1439568"/>
            <a:ext cx="1451538" cy="49412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925040" y="1439568"/>
            <a:ext cx="1451538" cy="49412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425182" y="1439568"/>
            <a:ext cx="1451538" cy="49412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 bwMode="auto">
          <a:xfrm>
            <a:off x="1651833" y="1646995"/>
            <a:ext cx="1132275" cy="246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Curr. Opin. </a:t>
            </a:r>
            <a:r>
              <a:rPr lang="en-US" sz="1000" i="1" dirty="0" err="1">
                <a:latin typeface="Arial"/>
                <a:cs typeface="Arial"/>
              </a:rPr>
              <a:t>Virol</a:t>
            </a:r>
            <a:r>
              <a:rPr lang="en-US" sz="1000" i="1" dirty="0">
                <a:latin typeface="Arial"/>
                <a:cs typeface="Arial"/>
              </a:rPr>
              <a:t>.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3317287" y="1571996"/>
            <a:ext cx="980985" cy="400110"/>
          </a:xfrm>
          <a:prstGeom prst="rect">
            <a:avLst/>
          </a:prstGeom>
          <a:solidFill>
            <a:srgbClr val="FFFAD3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1</a:t>
            </a:r>
            <a:r>
              <a:rPr lang="en-US" sz="1000" i="1" baseline="30000" dirty="0">
                <a:latin typeface="Arial"/>
                <a:cs typeface="Arial"/>
              </a:rPr>
              <a:t>o </a:t>
            </a:r>
            <a:r>
              <a:rPr lang="en-US" sz="1000" i="1" dirty="0" err="1">
                <a:latin typeface="Arial"/>
                <a:cs typeface="Arial"/>
              </a:rPr>
              <a:t>PLoS</a:t>
            </a:r>
            <a:r>
              <a:rPr lang="en-US" sz="1000" i="1" dirty="0">
                <a:latin typeface="Arial"/>
                <a:cs typeface="Arial"/>
              </a:rPr>
              <a:t> </a:t>
            </a:r>
            <a:r>
              <a:rPr lang="en-US" sz="1000" i="1" dirty="0" err="1">
                <a:latin typeface="Arial"/>
                <a:cs typeface="Arial"/>
              </a:rPr>
              <a:t>Pathog</a:t>
            </a:r>
            <a:r>
              <a:rPr lang="en-US" sz="1000" i="1" dirty="0">
                <a:latin typeface="Arial"/>
                <a:cs typeface="Arial"/>
              </a:rPr>
              <a:t>.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4550632" y="1640771"/>
            <a:ext cx="1170273" cy="246221"/>
          </a:xfrm>
          <a:prstGeom prst="rect">
            <a:avLst/>
          </a:prstGeom>
          <a:solidFill>
            <a:srgbClr val="FFFAD3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1</a:t>
            </a:r>
            <a:r>
              <a:rPr lang="en-US" sz="1000" i="1" baseline="30000" dirty="0">
                <a:latin typeface="Arial"/>
                <a:cs typeface="Arial"/>
              </a:rPr>
              <a:t>o </a:t>
            </a:r>
            <a:r>
              <a:rPr lang="en-US" sz="1000" i="1" dirty="0" err="1">
                <a:latin typeface="Arial"/>
                <a:cs typeface="Arial"/>
              </a:rPr>
              <a:t>PLoS</a:t>
            </a:r>
            <a:r>
              <a:rPr lang="en-US" sz="1000" i="1" dirty="0">
                <a:latin typeface="Arial"/>
                <a:cs typeface="Arial"/>
              </a:rPr>
              <a:t> </a:t>
            </a:r>
            <a:r>
              <a:rPr lang="en-US" sz="1000" i="1" dirty="0" err="1">
                <a:latin typeface="Arial"/>
                <a:cs typeface="Arial"/>
              </a:rPr>
              <a:t>Pathog</a:t>
            </a:r>
            <a:r>
              <a:rPr lang="en-US" sz="1000" i="1" dirty="0">
                <a:latin typeface="Arial"/>
                <a:cs typeface="Arial"/>
              </a:rPr>
              <a:t>.</a:t>
            </a:r>
          </a:p>
        </p:txBody>
      </p:sp>
      <p:sp>
        <p:nvSpPr>
          <p:cNvPr id="31" name="TextBox 30"/>
          <p:cNvSpPr txBox="1"/>
          <p:nvPr/>
        </p:nvSpPr>
        <p:spPr bwMode="auto">
          <a:xfrm>
            <a:off x="5957604" y="1640771"/>
            <a:ext cx="1170273" cy="246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Ann. Rev. </a:t>
            </a:r>
            <a:r>
              <a:rPr lang="en-US" sz="1000" i="1" dirty="0" err="1">
                <a:latin typeface="Arial"/>
                <a:cs typeface="Arial"/>
              </a:rPr>
              <a:t>Virol</a:t>
            </a:r>
            <a:r>
              <a:rPr lang="en-US" sz="1000" i="1" dirty="0">
                <a:latin typeface="Arial"/>
                <a:cs typeface="Arial"/>
              </a:rPr>
              <a:t>.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248915" y="2172161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2328231" y="1970161"/>
            <a:ext cx="0" cy="20200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230873" y="1972078"/>
            <a:ext cx="0" cy="20200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790306" y="1972106"/>
            <a:ext cx="0" cy="20200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391744" y="1963937"/>
            <a:ext cx="0" cy="20200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 bwMode="auto">
          <a:xfrm>
            <a:off x="248915" y="1972106"/>
            <a:ext cx="1102439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/>
                <a:cs typeface="Arial"/>
              </a:rPr>
              <a:t>1</a:t>
            </a:r>
            <a:r>
              <a:rPr lang="en-US" sz="1000" baseline="30000" dirty="0">
                <a:latin typeface="Arial"/>
                <a:cs typeface="Arial"/>
              </a:rPr>
              <a:t>st</a:t>
            </a:r>
            <a:r>
              <a:rPr lang="en-US" sz="1000" dirty="0">
                <a:latin typeface="Arial"/>
                <a:cs typeface="Arial"/>
              </a:rPr>
              <a:t> author manuscripts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253011" y="4006442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 bwMode="auto">
          <a:xfrm>
            <a:off x="3140025" y="3794983"/>
            <a:ext cx="1180396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Gordon Conf.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248915" y="3791046"/>
            <a:ext cx="1102439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/>
                <a:cs typeface="Arial"/>
              </a:rPr>
              <a:t>International presentations</a:t>
            </a:r>
          </a:p>
        </p:txBody>
      </p:sp>
      <p:sp>
        <p:nvSpPr>
          <p:cNvPr id="64" name="TextBox 63"/>
          <p:cNvSpPr txBox="1"/>
          <p:nvPr/>
        </p:nvSpPr>
        <p:spPr bwMode="auto">
          <a:xfrm>
            <a:off x="4672114" y="3794982"/>
            <a:ext cx="1180396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Int. Virus. Mtg.</a:t>
            </a:r>
          </a:p>
        </p:txBody>
      </p:sp>
      <p:sp>
        <p:nvSpPr>
          <p:cNvPr id="68" name="TextBox 67"/>
          <p:cNvSpPr txBox="1"/>
          <p:nvPr/>
        </p:nvSpPr>
        <p:spPr bwMode="auto">
          <a:xfrm>
            <a:off x="253011" y="1439566"/>
            <a:ext cx="1098343" cy="400110"/>
          </a:xfrm>
          <a:prstGeom prst="rect">
            <a:avLst/>
          </a:prstGeom>
          <a:solidFill>
            <a:srgbClr val="D9D9D9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Anticipated shown in grey.</a:t>
            </a:r>
            <a:endParaRPr lang="en-US" sz="1000" dirty="0">
              <a:latin typeface="Arial"/>
              <a:cs typeface="Arial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248915" y="2999413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 bwMode="auto">
          <a:xfrm>
            <a:off x="248915" y="2787988"/>
            <a:ext cx="1102439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/>
                <a:cs typeface="Arial"/>
              </a:rPr>
              <a:t>Funding and support 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1424616" y="2864932"/>
            <a:ext cx="2951679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T32 institutional training grant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2698595" y="2612171"/>
            <a:ext cx="3152077" cy="246221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F32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248915" y="6106570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 bwMode="auto">
          <a:xfrm>
            <a:off x="4450028" y="5441781"/>
            <a:ext cx="76874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Mol. Virol.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/>
                <a:cs typeface="Arial"/>
              </a:rPr>
              <a:t>lecture</a:t>
            </a:r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4603793" y="5849325"/>
            <a:ext cx="0" cy="265386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 bwMode="auto">
          <a:xfrm>
            <a:off x="3131885" y="5983459"/>
            <a:ext cx="990917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Microb. Path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61" name="TextBox 60"/>
          <p:cNvSpPr txBox="1"/>
          <p:nvPr/>
        </p:nvSpPr>
        <p:spPr bwMode="auto">
          <a:xfrm>
            <a:off x="1662935" y="5983459"/>
            <a:ext cx="990917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Microb. Path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248915" y="5909562"/>
            <a:ext cx="110243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/>
                <a:cs typeface="Arial"/>
              </a:rPr>
              <a:t>Teaching experience </a:t>
            </a:r>
          </a:p>
        </p:txBody>
      </p:sp>
      <p:sp>
        <p:nvSpPr>
          <p:cNvPr id="71" name="TextBox 70"/>
          <p:cNvSpPr txBox="1"/>
          <p:nvPr/>
        </p:nvSpPr>
        <p:spPr bwMode="auto">
          <a:xfrm>
            <a:off x="6212647" y="5983459"/>
            <a:ext cx="990917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Microb. Path</a:t>
            </a:r>
          </a:p>
        </p:txBody>
      </p:sp>
      <p:sp>
        <p:nvSpPr>
          <p:cNvPr id="72" name="TextBox 71"/>
          <p:cNvSpPr txBox="1"/>
          <p:nvPr/>
        </p:nvSpPr>
        <p:spPr bwMode="auto">
          <a:xfrm>
            <a:off x="7795417" y="5983459"/>
            <a:ext cx="990917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Microb. Path.</a:t>
            </a:r>
          </a:p>
        </p:txBody>
      </p:sp>
      <p:sp>
        <p:nvSpPr>
          <p:cNvPr id="73" name="TextBox 72"/>
          <p:cNvSpPr txBox="1"/>
          <p:nvPr/>
        </p:nvSpPr>
        <p:spPr bwMode="auto">
          <a:xfrm>
            <a:off x="5957605" y="5449215"/>
            <a:ext cx="666220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Mol. </a:t>
            </a:r>
            <a:r>
              <a:rPr lang="en-US" sz="1000" i="1" dirty="0" err="1">
                <a:latin typeface="Arial"/>
                <a:cs typeface="Arial"/>
              </a:rPr>
              <a:t>Virol</a:t>
            </a:r>
            <a:r>
              <a:rPr lang="en-US" sz="1000" i="1" dirty="0">
                <a:latin typeface="Arial"/>
                <a:cs typeface="Arial"/>
              </a:rPr>
              <a:t>.</a:t>
            </a:r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6103935" y="5849325"/>
            <a:ext cx="0" cy="265386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 bwMode="auto">
          <a:xfrm>
            <a:off x="7482169" y="5449215"/>
            <a:ext cx="650787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Mol. </a:t>
            </a:r>
            <a:r>
              <a:rPr lang="en-US" sz="1000" i="1" dirty="0" err="1">
                <a:latin typeface="Arial"/>
                <a:cs typeface="Arial"/>
              </a:rPr>
              <a:t>Virol</a:t>
            </a:r>
            <a:r>
              <a:rPr lang="en-US" sz="1000" i="1" dirty="0">
                <a:latin typeface="Arial"/>
                <a:cs typeface="Arial"/>
              </a:rPr>
              <a:t>.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7628500" y="5849325"/>
            <a:ext cx="0" cy="265386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 bwMode="auto">
          <a:xfrm>
            <a:off x="1394877" y="701630"/>
            <a:ext cx="745620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dirty="0">
                <a:latin typeface="Arial"/>
                <a:cs typeface="Arial"/>
              </a:rPr>
              <a:t>Postdoctoral Fellow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 rot="16200000">
            <a:off x="8981814" y="753760"/>
            <a:ext cx="0" cy="202000"/>
          </a:xfrm>
          <a:prstGeom prst="straightConnector1">
            <a:avLst/>
          </a:prstGeom>
          <a:ln>
            <a:solidFill>
              <a:srgbClr val="FF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48915" y="4975728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 bwMode="auto">
          <a:xfrm>
            <a:off x="1486918" y="4442349"/>
            <a:ext cx="1010162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SERVC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2074318" y="4767674"/>
            <a:ext cx="0" cy="20200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 bwMode="auto">
          <a:xfrm>
            <a:off x="248915" y="4781797"/>
            <a:ext cx="110243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/>
                <a:cs typeface="Arial"/>
              </a:rPr>
              <a:t>National presentations</a:t>
            </a:r>
          </a:p>
        </p:txBody>
      </p:sp>
      <p:sp>
        <p:nvSpPr>
          <p:cNvPr id="51" name="TextBox 50"/>
          <p:cNvSpPr txBox="1"/>
          <p:nvPr/>
        </p:nvSpPr>
        <p:spPr bwMode="auto">
          <a:xfrm>
            <a:off x="1831291" y="5109102"/>
            <a:ext cx="1010162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ASV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2610054" y="4975728"/>
            <a:ext cx="0" cy="138205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 bwMode="auto">
          <a:xfrm>
            <a:off x="3074898" y="4442349"/>
            <a:ext cx="1076841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Virus Evolution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3692036" y="4767674"/>
            <a:ext cx="0" cy="20200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 bwMode="auto">
          <a:xfrm>
            <a:off x="4636358" y="4438353"/>
            <a:ext cx="1180396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solidFill>
                  <a:schemeClr val="tx1"/>
                </a:solidFill>
                <a:latin typeface="Arial"/>
                <a:cs typeface="Arial"/>
              </a:rPr>
              <a:t>ASV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5336456" y="4766774"/>
            <a:ext cx="0" cy="20200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 bwMode="auto">
          <a:xfrm>
            <a:off x="6103936" y="4361409"/>
            <a:ext cx="1180396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solidFill>
                  <a:schemeClr val="tx1"/>
                </a:solidFill>
                <a:latin typeface="Arial"/>
                <a:cs typeface="Arial"/>
              </a:rPr>
              <a:t>ASV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82" name="Straight Arrow Connector 81"/>
          <p:cNvCxnSpPr/>
          <p:nvPr/>
        </p:nvCxnSpPr>
        <p:spPr>
          <a:xfrm>
            <a:off x="6869162" y="4766774"/>
            <a:ext cx="0" cy="20200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 bwMode="auto">
          <a:xfrm>
            <a:off x="7425182" y="1640769"/>
            <a:ext cx="1170273" cy="246221"/>
          </a:xfrm>
          <a:prstGeom prst="rect">
            <a:avLst/>
          </a:prstGeom>
          <a:solidFill>
            <a:srgbClr val="FFFAD3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1</a:t>
            </a:r>
            <a:r>
              <a:rPr lang="en-US" sz="1000" i="1" baseline="30000" dirty="0">
                <a:latin typeface="Arial"/>
                <a:cs typeface="Arial"/>
              </a:rPr>
              <a:t>o  </a:t>
            </a:r>
            <a:r>
              <a:rPr lang="en-US" sz="1000" i="1" dirty="0">
                <a:solidFill>
                  <a:schemeClr val="tx1"/>
                </a:solidFill>
                <a:latin typeface="Arial"/>
                <a:cs typeface="Arial"/>
              </a:rPr>
              <a:t>J </a:t>
            </a:r>
            <a:r>
              <a:rPr lang="en-US" sz="1000" i="1" dirty="0" err="1">
                <a:solidFill>
                  <a:schemeClr val="tx1"/>
                </a:solidFill>
                <a:latin typeface="Arial"/>
                <a:cs typeface="Arial"/>
              </a:rPr>
              <a:t>Virol</a:t>
            </a:r>
            <a:endParaRPr lang="en-US" sz="1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4" name="TextBox 93"/>
          <p:cNvSpPr txBox="1"/>
          <p:nvPr/>
        </p:nvSpPr>
        <p:spPr bwMode="auto">
          <a:xfrm>
            <a:off x="6913756" y="732152"/>
            <a:ext cx="1962963" cy="246221"/>
          </a:xfrm>
          <a:prstGeom prst="rect">
            <a:avLst/>
          </a:prstGeom>
          <a:solidFill>
            <a:srgbClr val="CCFFCC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i="1" dirty="0">
                <a:solidFill>
                  <a:srgbClr val="FF0000"/>
                </a:solidFill>
                <a:latin typeface="Arial"/>
                <a:cs typeface="Arial"/>
              </a:rPr>
              <a:t>Application for Faculty</a:t>
            </a:r>
            <a:endParaRPr lang="en-US" sz="10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5904850" y="1112485"/>
            <a:ext cx="0" cy="5329083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D4BD572F-87C0-534B-B410-8AD3D41F6942}"/>
              </a:ext>
            </a:extLst>
          </p:cNvPr>
          <p:cNvSpPr txBox="1"/>
          <p:nvPr/>
        </p:nvSpPr>
        <p:spPr bwMode="auto">
          <a:xfrm>
            <a:off x="5461311" y="2862223"/>
            <a:ext cx="342020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/>
                <a:cs typeface="Arial"/>
              </a:rPr>
              <a:t>K99</a:t>
            </a:r>
            <a:r>
              <a:rPr lang="en-US" sz="1200" dirty="0">
                <a:latin typeface="Arial"/>
                <a:cs typeface="Arial"/>
              </a:rPr>
              <a:t>……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84B62EF8-C26E-DB48-9CEF-232682B5F41A}"/>
              </a:ext>
            </a:extLst>
          </p:cNvPr>
          <p:cNvSpPr txBox="1"/>
          <p:nvPr/>
        </p:nvSpPr>
        <p:spPr bwMode="auto">
          <a:xfrm>
            <a:off x="6984171" y="3156380"/>
            <a:ext cx="189734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/>
                <a:cs typeface="Arial"/>
              </a:rPr>
              <a:t>K22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E5259FAF-6B8D-9445-8625-9822CE7B419C}"/>
              </a:ext>
            </a:extLst>
          </p:cNvPr>
          <p:cNvCxnSpPr/>
          <p:nvPr/>
        </p:nvCxnSpPr>
        <p:spPr>
          <a:xfrm>
            <a:off x="7406313" y="2837946"/>
            <a:ext cx="0" cy="367288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65A3BCE8-89BC-A241-9B15-BB97D65BB03B}"/>
              </a:ext>
            </a:extLst>
          </p:cNvPr>
          <p:cNvCxnSpPr/>
          <p:nvPr/>
        </p:nvCxnSpPr>
        <p:spPr>
          <a:xfrm>
            <a:off x="8846982" y="3127453"/>
            <a:ext cx="0" cy="367288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06DDE1A9-BE87-444F-A754-BCC684CB24A9}"/>
              </a:ext>
            </a:extLst>
          </p:cNvPr>
          <p:cNvSpPr txBox="1"/>
          <p:nvPr/>
        </p:nvSpPr>
        <p:spPr bwMode="auto">
          <a:xfrm>
            <a:off x="4800600" y="5983459"/>
            <a:ext cx="990917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Microb. Path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02F9F8FA-48D5-0545-B104-5AEAA0C40AA5}"/>
              </a:ext>
            </a:extLst>
          </p:cNvPr>
          <p:cNvSpPr txBox="1"/>
          <p:nvPr/>
        </p:nvSpPr>
        <p:spPr bwMode="auto">
          <a:xfrm>
            <a:off x="6096000" y="3794983"/>
            <a:ext cx="1180396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latin typeface="Arial"/>
                <a:cs typeface="Arial"/>
              </a:rPr>
              <a:t>Keystone</a:t>
            </a:r>
          </a:p>
        </p:txBody>
      </p:sp>
    </p:spTree>
    <p:extLst>
      <p:ext uri="{BB962C8B-B14F-4D97-AF65-F5344CB8AC3E}">
        <p14:creationId xmlns:p14="http://schemas.microsoft.com/office/powerpoint/2010/main" val="1625631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1424617" y="1062113"/>
            <a:ext cx="7452103" cy="5318682"/>
            <a:chOff x="218369" y="339498"/>
            <a:chExt cx="8658350" cy="5318682"/>
          </a:xfrm>
        </p:grpSpPr>
        <p:sp>
          <p:nvSpPr>
            <p:cNvPr id="4" name="TextBox 3"/>
            <p:cNvSpPr txBox="1"/>
            <p:nvPr/>
          </p:nvSpPr>
          <p:spPr bwMode="auto">
            <a:xfrm>
              <a:off x="218369" y="340324"/>
              <a:ext cx="1686494" cy="338554"/>
            </a:xfrm>
            <a:prstGeom prst="rect">
              <a:avLst/>
            </a:prstGeom>
            <a:solidFill>
              <a:srgbClr val="B9CDE5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latin typeface="Arial"/>
                  <a:cs typeface="Arial"/>
                </a:rPr>
                <a:t>2019-2020</a:t>
              </a:r>
            </a:p>
          </p:txBody>
        </p:sp>
        <p:sp>
          <p:nvSpPr>
            <p:cNvPr id="5" name="TextBox 4"/>
            <p:cNvSpPr txBox="1"/>
            <p:nvPr/>
          </p:nvSpPr>
          <p:spPr bwMode="auto">
            <a:xfrm>
              <a:off x="1961333" y="339498"/>
              <a:ext cx="1686494" cy="33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latin typeface="Arial"/>
                  <a:cs typeface="Arial"/>
                </a:rPr>
                <a:t>2020-2021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3704297" y="339498"/>
              <a:ext cx="1686494" cy="33855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latin typeface="Arial"/>
                  <a:cs typeface="Arial"/>
                </a:rPr>
                <a:t>2021-2022</a:t>
              </a:r>
            </a:p>
          </p:txBody>
        </p:sp>
        <p:sp>
          <p:nvSpPr>
            <p:cNvPr id="7" name="TextBox 6"/>
            <p:cNvSpPr txBox="1"/>
            <p:nvPr/>
          </p:nvSpPr>
          <p:spPr bwMode="auto">
            <a:xfrm>
              <a:off x="5447260" y="339498"/>
              <a:ext cx="1686494" cy="33855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latin typeface="Arial"/>
                  <a:cs typeface="Arial"/>
                </a:rPr>
                <a:t>2022-2023</a:t>
              </a:r>
            </a:p>
          </p:txBody>
        </p:sp>
        <p:sp>
          <p:nvSpPr>
            <p:cNvPr id="8" name="TextBox 7"/>
            <p:cNvSpPr txBox="1"/>
            <p:nvPr/>
          </p:nvSpPr>
          <p:spPr bwMode="auto">
            <a:xfrm>
              <a:off x="7190225" y="339498"/>
              <a:ext cx="1686494" cy="338554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latin typeface="Arial"/>
                  <a:cs typeface="Arial"/>
                </a:rPr>
                <a:t>2023-2024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18369" y="716951"/>
              <a:ext cx="1686494" cy="494122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961333" y="716951"/>
              <a:ext cx="1686494" cy="494122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704297" y="716951"/>
              <a:ext cx="1686494" cy="494122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447261" y="716951"/>
              <a:ext cx="1686494" cy="494122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190225" y="716951"/>
              <a:ext cx="1686494" cy="494122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cxnSp>
        <p:nvCxnSpPr>
          <p:cNvPr id="35" name="Straight Connector 34"/>
          <p:cNvCxnSpPr/>
          <p:nvPr/>
        </p:nvCxnSpPr>
        <p:spPr>
          <a:xfrm>
            <a:off x="179534" y="1888209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 bwMode="auto">
          <a:xfrm>
            <a:off x="153267" y="1752664"/>
            <a:ext cx="110243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/>
                <a:cs typeface="Arial"/>
              </a:rPr>
              <a:t>Manuscripts</a:t>
            </a:r>
          </a:p>
        </p:txBody>
      </p:sp>
      <p:cxnSp>
        <p:nvCxnSpPr>
          <p:cNvPr id="37" name="Straight Connector 36"/>
          <p:cNvCxnSpPr>
            <a:stCxn id="21" idx="1"/>
          </p:cNvCxnSpPr>
          <p:nvPr/>
        </p:nvCxnSpPr>
        <p:spPr>
          <a:xfrm>
            <a:off x="188140" y="3545763"/>
            <a:ext cx="8669539" cy="7649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 bwMode="auto">
          <a:xfrm>
            <a:off x="188140" y="3418805"/>
            <a:ext cx="1122864" cy="2539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Arial"/>
                <a:cs typeface="Arial"/>
              </a:rPr>
              <a:t>Committees </a:t>
            </a:r>
          </a:p>
        </p:txBody>
      </p:sp>
      <p:cxnSp>
        <p:nvCxnSpPr>
          <p:cNvPr id="36" name="Straight Connector 35"/>
          <p:cNvCxnSpPr>
            <a:cxnSpLocks/>
          </p:cNvCxnSpPr>
          <p:nvPr/>
        </p:nvCxnSpPr>
        <p:spPr>
          <a:xfrm>
            <a:off x="355002" y="2698890"/>
            <a:ext cx="8477949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 bwMode="auto">
          <a:xfrm>
            <a:off x="231495" y="2436743"/>
            <a:ext cx="1043817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Grants,             T, F, K, R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158018" y="5211857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 bwMode="auto">
          <a:xfrm>
            <a:off x="158018" y="5014849"/>
            <a:ext cx="110243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/>
                <a:cs typeface="Arial"/>
              </a:rPr>
              <a:t>Teaching experience </a:t>
            </a:r>
          </a:p>
        </p:txBody>
      </p:sp>
      <p:sp>
        <p:nvSpPr>
          <p:cNvPr id="77" name="TextBox 76"/>
          <p:cNvSpPr txBox="1"/>
          <p:nvPr/>
        </p:nvSpPr>
        <p:spPr bwMode="auto">
          <a:xfrm>
            <a:off x="1424614" y="663417"/>
            <a:ext cx="145843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Arial"/>
              <a:cs typeface="Arial"/>
            </a:endParaRPr>
          </a:p>
        </p:txBody>
      </p:sp>
      <p:sp>
        <p:nvSpPr>
          <p:cNvPr id="78" name="TextBox 77"/>
          <p:cNvSpPr txBox="1"/>
          <p:nvPr/>
        </p:nvSpPr>
        <p:spPr bwMode="auto">
          <a:xfrm>
            <a:off x="220738" y="686137"/>
            <a:ext cx="1102439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t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Arial"/>
                <a:cs typeface="Arial"/>
              </a:rPr>
              <a:t>Position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rot="16200000">
            <a:off x="8981814" y="753760"/>
            <a:ext cx="0" cy="202000"/>
          </a:xfrm>
          <a:prstGeom prst="straightConnector1">
            <a:avLst/>
          </a:prstGeom>
          <a:ln>
            <a:solidFill>
              <a:srgbClr val="FF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72873" y="4348070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 bwMode="auto">
          <a:xfrm>
            <a:off x="172873" y="4223390"/>
            <a:ext cx="1102439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Presentations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C5E1A03B-9F65-FE47-8F0B-5565955875C8}"/>
              </a:ext>
            </a:extLst>
          </p:cNvPr>
          <p:cNvCxnSpPr>
            <a:cxnSpLocks/>
            <a:endCxn id="12" idx="2"/>
          </p:cNvCxnSpPr>
          <p:nvPr/>
        </p:nvCxnSpPr>
        <p:spPr>
          <a:xfrm flipH="1">
            <a:off x="2150386" y="1441525"/>
            <a:ext cx="13866" cy="493927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4E28B584-BDA3-DD4D-8BC8-C6803F8B775E}"/>
              </a:ext>
            </a:extLst>
          </p:cNvPr>
          <p:cNvCxnSpPr>
            <a:cxnSpLocks/>
          </p:cNvCxnSpPr>
          <p:nvPr/>
        </p:nvCxnSpPr>
        <p:spPr>
          <a:xfrm flipH="1">
            <a:off x="3657600" y="1441525"/>
            <a:ext cx="13866" cy="493927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9F701835-300B-8F4F-AE5C-ABFA84C3324B}"/>
              </a:ext>
            </a:extLst>
          </p:cNvPr>
          <p:cNvCxnSpPr>
            <a:cxnSpLocks/>
          </p:cNvCxnSpPr>
          <p:nvPr/>
        </p:nvCxnSpPr>
        <p:spPr>
          <a:xfrm flipH="1">
            <a:off x="5122186" y="1441525"/>
            <a:ext cx="13866" cy="493927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8870F3B1-2B72-A745-BCC5-4C0643EBEDFF}"/>
              </a:ext>
            </a:extLst>
          </p:cNvPr>
          <p:cNvCxnSpPr>
            <a:cxnSpLocks/>
          </p:cNvCxnSpPr>
          <p:nvPr/>
        </p:nvCxnSpPr>
        <p:spPr>
          <a:xfrm flipH="1">
            <a:off x="6629400" y="1441525"/>
            <a:ext cx="13866" cy="493927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B14AE04-E762-754C-9B49-859ED2426429}"/>
              </a:ext>
            </a:extLst>
          </p:cNvPr>
          <p:cNvCxnSpPr>
            <a:cxnSpLocks/>
          </p:cNvCxnSpPr>
          <p:nvPr/>
        </p:nvCxnSpPr>
        <p:spPr>
          <a:xfrm flipH="1">
            <a:off x="8153400" y="1441525"/>
            <a:ext cx="13866" cy="493927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B6F5473E-1E4C-514C-98B7-2908F3A7853B}"/>
              </a:ext>
            </a:extLst>
          </p:cNvPr>
          <p:cNvSpPr txBox="1"/>
          <p:nvPr/>
        </p:nvSpPr>
        <p:spPr bwMode="auto">
          <a:xfrm>
            <a:off x="2895600" y="663417"/>
            <a:ext cx="145843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Arial"/>
              <a:cs typeface="Arial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317C8AF-D7AF-8E4E-AECA-3F76A21C50F1}"/>
              </a:ext>
            </a:extLst>
          </p:cNvPr>
          <p:cNvSpPr txBox="1"/>
          <p:nvPr/>
        </p:nvSpPr>
        <p:spPr bwMode="auto">
          <a:xfrm>
            <a:off x="4419600" y="663417"/>
            <a:ext cx="145843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Arial"/>
              <a:cs typeface="Arial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0F1CC0C-B38B-0548-92E9-47F0921BAB3C}"/>
              </a:ext>
            </a:extLst>
          </p:cNvPr>
          <p:cNvSpPr txBox="1"/>
          <p:nvPr/>
        </p:nvSpPr>
        <p:spPr bwMode="auto">
          <a:xfrm>
            <a:off x="5943600" y="663417"/>
            <a:ext cx="145843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Arial"/>
              <a:cs typeface="Arial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02066AD-F85E-FF4D-8EAE-F3F2B2F7E05E}"/>
              </a:ext>
            </a:extLst>
          </p:cNvPr>
          <p:cNvSpPr txBox="1"/>
          <p:nvPr/>
        </p:nvSpPr>
        <p:spPr bwMode="auto">
          <a:xfrm>
            <a:off x="7391400" y="663417"/>
            <a:ext cx="145843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Arial"/>
              <a:cs typeface="Arial"/>
            </a:endParaRP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43DDC34-97E4-8349-AB41-0F792AA420B6}"/>
              </a:ext>
            </a:extLst>
          </p:cNvPr>
          <p:cNvCxnSpPr/>
          <p:nvPr/>
        </p:nvCxnSpPr>
        <p:spPr>
          <a:xfrm>
            <a:off x="168776" y="5988208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83344214-C650-F84D-AD09-A3C86272F19B}"/>
              </a:ext>
            </a:extLst>
          </p:cNvPr>
          <p:cNvSpPr txBox="1"/>
          <p:nvPr/>
        </p:nvSpPr>
        <p:spPr bwMode="auto">
          <a:xfrm>
            <a:off x="168776" y="5868144"/>
            <a:ext cx="1102439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/>
                <a:cs typeface="Arial"/>
              </a:rPr>
              <a:t>Clinical</a:t>
            </a:r>
          </a:p>
        </p:txBody>
      </p:sp>
    </p:spTree>
    <p:extLst>
      <p:ext uri="{BB962C8B-B14F-4D97-AF65-F5344CB8AC3E}">
        <p14:creationId xmlns:p14="http://schemas.microsoft.com/office/powerpoint/2010/main" val="3096678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Box 77"/>
          <p:cNvSpPr txBox="1"/>
          <p:nvPr/>
        </p:nvSpPr>
        <p:spPr bwMode="auto">
          <a:xfrm>
            <a:off x="220738" y="686137"/>
            <a:ext cx="1102439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t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Arial"/>
                <a:cs typeface="Arial"/>
              </a:rPr>
              <a:t>Position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5F8405A-3D81-944E-B354-564D2C3DB124}"/>
              </a:ext>
            </a:extLst>
          </p:cNvPr>
          <p:cNvGrpSpPr/>
          <p:nvPr/>
        </p:nvGrpSpPr>
        <p:grpSpPr>
          <a:xfrm>
            <a:off x="1424614" y="694194"/>
            <a:ext cx="3642238" cy="5686601"/>
            <a:chOff x="1424614" y="694194"/>
            <a:chExt cx="7658200" cy="5686601"/>
          </a:xfrm>
        </p:grpSpPr>
        <p:grpSp>
          <p:nvGrpSpPr>
            <p:cNvPr id="17" name="Group 16"/>
            <p:cNvGrpSpPr/>
            <p:nvPr/>
          </p:nvGrpSpPr>
          <p:grpSpPr>
            <a:xfrm>
              <a:off x="1424617" y="1000557"/>
              <a:ext cx="7452103" cy="5380238"/>
              <a:chOff x="218369" y="277942"/>
              <a:chExt cx="8658350" cy="5380238"/>
            </a:xfrm>
          </p:grpSpPr>
          <p:sp>
            <p:nvSpPr>
              <p:cNvPr id="4" name="TextBox 3"/>
              <p:cNvSpPr txBox="1"/>
              <p:nvPr/>
            </p:nvSpPr>
            <p:spPr bwMode="auto">
              <a:xfrm>
                <a:off x="218369" y="278768"/>
                <a:ext cx="1686493" cy="461665"/>
              </a:xfrm>
              <a:prstGeom prst="rect">
                <a:avLst/>
              </a:prstGeom>
              <a:solidFill>
                <a:srgbClr val="B9CDE5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latin typeface="Arial"/>
                    <a:cs typeface="Arial"/>
                  </a:rPr>
                  <a:t>2019-2020</a:t>
                </a:r>
              </a:p>
            </p:txBody>
          </p:sp>
          <p:sp>
            <p:nvSpPr>
              <p:cNvPr id="5" name="TextBox 4"/>
              <p:cNvSpPr txBox="1"/>
              <p:nvPr/>
            </p:nvSpPr>
            <p:spPr bwMode="auto">
              <a:xfrm>
                <a:off x="1961334" y="277942"/>
                <a:ext cx="1686493" cy="461665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latin typeface="Arial"/>
                    <a:cs typeface="Arial"/>
                  </a:rPr>
                  <a:t>2020-2021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 bwMode="auto">
              <a:xfrm>
                <a:off x="3704296" y="277942"/>
                <a:ext cx="1686493" cy="461665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latin typeface="Arial"/>
                    <a:cs typeface="Arial"/>
                  </a:rPr>
                  <a:t>2021-2022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 bwMode="auto">
              <a:xfrm>
                <a:off x="5447261" y="277942"/>
                <a:ext cx="1686493" cy="461665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latin typeface="Arial"/>
                    <a:cs typeface="Arial"/>
                  </a:rPr>
                  <a:t>2022-2023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 bwMode="auto">
              <a:xfrm>
                <a:off x="7190226" y="277942"/>
                <a:ext cx="1686493" cy="461665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latin typeface="Arial"/>
                    <a:cs typeface="Arial"/>
                  </a:rPr>
                  <a:t>2023-2024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18369" y="716951"/>
                <a:ext cx="1686494" cy="4941229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961333" y="716951"/>
                <a:ext cx="1686494" cy="4941229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04297" y="716951"/>
                <a:ext cx="1686494" cy="4941229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447261" y="716951"/>
                <a:ext cx="1686494" cy="4941229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7190225" y="716951"/>
                <a:ext cx="1686494" cy="4941229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77" name="TextBox 76"/>
            <p:cNvSpPr txBox="1"/>
            <p:nvPr/>
          </p:nvSpPr>
          <p:spPr bwMode="auto">
            <a:xfrm>
              <a:off x="1424614" y="694194"/>
              <a:ext cx="1458434" cy="3077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  <a:cs typeface="Arial"/>
              </a:endParaRPr>
            </a:p>
          </p:txBody>
        </p:sp>
        <p:cxnSp>
          <p:nvCxnSpPr>
            <p:cNvPr id="80" name="Straight Arrow Connector 79"/>
            <p:cNvCxnSpPr/>
            <p:nvPr/>
          </p:nvCxnSpPr>
          <p:spPr>
            <a:xfrm rot="16200000">
              <a:off x="8981814" y="753760"/>
              <a:ext cx="0" cy="202000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C5E1A03B-9F65-FE47-8F0B-5565955875C8}"/>
                </a:ext>
              </a:extLst>
            </p:cNvPr>
            <p:cNvCxnSpPr>
              <a:cxnSpLocks/>
              <a:endCxn id="12" idx="2"/>
            </p:cNvCxnSpPr>
            <p:nvPr/>
          </p:nvCxnSpPr>
          <p:spPr>
            <a:xfrm flipH="1">
              <a:off x="2150386" y="1441525"/>
              <a:ext cx="13866" cy="4939270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4E28B584-BDA3-DD4D-8BC8-C6803F8B775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57600" y="1441525"/>
              <a:ext cx="13866" cy="4939270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F701835-300B-8F4F-AE5C-ABFA84C332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22186" y="1441525"/>
              <a:ext cx="13866" cy="4939270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8870F3B1-2B72-A745-BCC5-4C0643EBEDF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29400" y="1441525"/>
              <a:ext cx="13866" cy="4939270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3B14AE04-E762-754C-9B49-859ED242642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153400" y="1441525"/>
              <a:ext cx="13866" cy="4939270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6F5473E-1E4C-514C-98B7-2908F3A7853B}"/>
                </a:ext>
              </a:extLst>
            </p:cNvPr>
            <p:cNvSpPr txBox="1"/>
            <p:nvPr/>
          </p:nvSpPr>
          <p:spPr bwMode="auto">
            <a:xfrm>
              <a:off x="2895601" y="694194"/>
              <a:ext cx="1458434" cy="3077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  <a:cs typeface="Arial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E317C8AF-D7AF-8E4E-AECA-3F76A21C50F1}"/>
                </a:ext>
              </a:extLst>
            </p:cNvPr>
            <p:cNvSpPr txBox="1"/>
            <p:nvPr/>
          </p:nvSpPr>
          <p:spPr bwMode="auto">
            <a:xfrm>
              <a:off x="4419601" y="694194"/>
              <a:ext cx="1458434" cy="3077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  <a:cs typeface="Arial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E0F1CC0C-B38B-0548-92E9-47F0921BAB3C}"/>
                </a:ext>
              </a:extLst>
            </p:cNvPr>
            <p:cNvSpPr txBox="1"/>
            <p:nvPr/>
          </p:nvSpPr>
          <p:spPr bwMode="auto">
            <a:xfrm>
              <a:off x="5943601" y="694194"/>
              <a:ext cx="1458434" cy="3077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  <a:cs typeface="Arial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602066AD-F85E-FF4D-8EAE-F3F2B2F7E05E}"/>
                </a:ext>
              </a:extLst>
            </p:cNvPr>
            <p:cNvSpPr txBox="1"/>
            <p:nvPr/>
          </p:nvSpPr>
          <p:spPr bwMode="auto">
            <a:xfrm>
              <a:off x="7391400" y="694194"/>
              <a:ext cx="1458434" cy="3077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  <a:cs typeface="Arial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D22A8100-15B2-9C47-8754-26DF36B30C78}"/>
              </a:ext>
            </a:extLst>
          </p:cNvPr>
          <p:cNvGrpSpPr/>
          <p:nvPr/>
        </p:nvGrpSpPr>
        <p:grpSpPr>
          <a:xfrm>
            <a:off x="5007685" y="1000557"/>
            <a:ext cx="3544218" cy="5380238"/>
            <a:chOff x="218369" y="277942"/>
            <a:chExt cx="8658350" cy="5380238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B0BABF64-0689-4A4D-9B0C-0E685F4564F9}"/>
                </a:ext>
              </a:extLst>
            </p:cNvPr>
            <p:cNvSpPr txBox="1"/>
            <p:nvPr/>
          </p:nvSpPr>
          <p:spPr bwMode="auto">
            <a:xfrm>
              <a:off x="218369" y="278768"/>
              <a:ext cx="1686493" cy="461665"/>
            </a:xfrm>
            <a:prstGeom prst="rect">
              <a:avLst/>
            </a:prstGeom>
            <a:solidFill>
              <a:srgbClr val="FFFAD3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latin typeface="Arial"/>
                  <a:cs typeface="Arial"/>
                </a:rPr>
                <a:t>2024-2025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DB2FAE20-3224-6748-BD58-88D9C3775A54}"/>
                </a:ext>
              </a:extLst>
            </p:cNvPr>
            <p:cNvSpPr txBox="1"/>
            <p:nvPr/>
          </p:nvSpPr>
          <p:spPr bwMode="auto">
            <a:xfrm>
              <a:off x="1961334" y="277942"/>
              <a:ext cx="1686493" cy="461665"/>
            </a:xfrm>
            <a:prstGeom prst="rect">
              <a:avLst/>
            </a:prstGeom>
            <a:solidFill>
              <a:srgbClr val="F0C1F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latin typeface="Arial"/>
                  <a:cs typeface="Arial"/>
                </a:rPr>
                <a:t>2025-2026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4FCD4901-43EC-8F44-B270-378471BC164C}"/>
                </a:ext>
              </a:extLst>
            </p:cNvPr>
            <p:cNvSpPr txBox="1"/>
            <p:nvPr/>
          </p:nvSpPr>
          <p:spPr bwMode="auto">
            <a:xfrm>
              <a:off x="3704296" y="277942"/>
              <a:ext cx="1686493" cy="46166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latin typeface="Arial"/>
                  <a:cs typeface="Arial"/>
                </a:rPr>
                <a:t>2026-2027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E80866D7-321F-DF4E-BD7C-394C9BBD3489}"/>
                </a:ext>
              </a:extLst>
            </p:cNvPr>
            <p:cNvSpPr txBox="1"/>
            <p:nvPr/>
          </p:nvSpPr>
          <p:spPr bwMode="auto">
            <a:xfrm>
              <a:off x="5447261" y="277942"/>
              <a:ext cx="1686493" cy="46166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latin typeface="Arial"/>
                  <a:cs typeface="Arial"/>
                </a:rPr>
                <a:t>2027-2028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6F84955-061C-0C42-B23D-6A0E7E4D4026}"/>
                </a:ext>
              </a:extLst>
            </p:cNvPr>
            <p:cNvSpPr txBox="1"/>
            <p:nvPr/>
          </p:nvSpPr>
          <p:spPr bwMode="auto">
            <a:xfrm>
              <a:off x="7190226" y="277942"/>
              <a:ext cx="1686493" cy="46166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latin typeface="Arial"/>
                  <a:cs typeface="Arial"/>
                </a:rPr>
                <a:t>2028-2029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5ED9C53-F33B-5D46-AD07-221E8EE82660}"/>
                </a:ext>
              </a:extLst>
            </p:cNvPr>
            <p:cNvSpPr/>
            <p:nvPr/>
          </p:nvSpPr>
          <p:spPr>
            <a:xfrm>
              <a:off x="218369" y="716951"/>
              <a:ext cx="1686494" cy="4941229"/>
            </a:xfrm>
            <a:prstGeom prst="rect">
              <a:avLst/>
            </a:prstGeom>
            <a:solidFill>
              <a:srgbClr val="FFFAD3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FA8951F8-200C-304E-A979-9A92EEFDCE04}"/>
                </a:ext>
              </a:extLst>
            </p:cNvPr>
            <p:cNvSpPr/>
            <p:nvPr/>
          </p:nvSpPr>
          <p:spPr>
            <a:xfrm>
              <a:off x="1961333" y="716951"/>
              <a:ext cx="1686494" cy="4941229"/>
            </a:xfrm>
            <a:prstGeom prst="rect">
              <a:avLst/>
            </a:prstGeom>
            <a:solidFill>
              <a:srgbClr val="F0C1F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AB77B7D-91E2-6E49-9334-C51A5B0C5C21}"/>
                </a:ext>
              </a:extLst>
            </p:cNvPr>
            <p:cNvSpPr/>
            <p:nvPr/>
          </p:nvSpPr>
          <p:spPr>
            <a:xfrm>
              <a:off x="3704297" y="716951"/>
              <a:ext cx="1686494" cy="494122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9091DFE2-4F4B-6246-9055-B26528A535D1}"/>
                </a:ext>
              </a:extLst>
            </p:cNvPr>
            <p:cNvSpPr/>
            <p:nvPr/>
          </p:nvSpPr>
          <p:spPr>
            <a:xfrm>
              <a:off x="5447261" y="716951"/>
              <a:ext cx="1686494" cy="494122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4A74246-D94F-714F-B196-017F65E083D8}"/>
                </a:ext>
              </a:extLst>
            </p:cNvPr>
            <p:cNvSpPr/>
            <p:nvPr/>
          </p:nvSpPr>
          <p:spPr>
            <a:xfrm>
              <a:off x="7190225" y="716951"/>
              <a:ext cx="1686494" cy="494122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F33A114D-29D2-6148-94B6-77298C371D97}"/>
              </a:ext>
            </a:extLst>
          </p:cNvPr>
          <p:cNvSpPr txBox="1"/>
          <p:nvPr/>
        </p:nvSpPr>
        <p:spPr bwMode="auto">
          <a:xfrm>
            <a:off x="5007684" y="694194"/>
            <a:ext cx="69363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5E38845-F83D-9549-A290-697BE872F8A2}"/>
              </a:ext>
            </a:extLst>
          </p:cNvPr>
          <p:cNvCxnSpPr/>
          <p:nvPr/>
        </p:nvCxnSpPr>
        <p:spPr>
          <a:xfrm rot="16200000">
            <a:off x="8601886" y="806724"/>
            <a:ext cx="0" cy="96071"/>
          </a:xfrm>
          <a:prstGeom prst="straightConnector1">
            <a:avLst/>
          </a:prstGeom>
          <a:ln>
            <a:solidFill>
              <a:srgbClr val="FF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A0F8B09-6D49-D84F-9B3A-03A68B5A08B7}"/>
              </a:ext>
            </a:extLst>
          </p:cNvPr>
          <p:cNvCxnSpPr>
            <a:cxnSpLocks/>
            <a:endCxn id="58" idx="2"/>
          </p:cNvCxnSpPr>
          <p:nvPr/>
        </p:nvCxnSpPr>
        <p:spPr>
          <a:xfrm flipH="1">
            <a:off x="5352861" y="1441525"/>
            <a:ext cx="6595" cy="493927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0446CA8-324A-A84B-ABBB-FD7458752D07}"/>
              </a:ext>
            </a:extLst>
          </p:cNvPr>
          <p:cNvCxnSpPr>
            <a:cxnSpLocks/>
          </p:cNvCxnSpPr>
          <p:nvPr/>
        </p:nvCxnSpPr>
        <p:spPr>
          <a:xfrm flipH="1">
            <a:off x="6069692" y="1441525"/>
            <a:ext cx="6595" cy="493927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30546D4-79BF-1141-9B87-FFD28FFDDDF9}"/>
              </a:ext>
            </a:extLst>
          </p:cNvPr>
          <p:cNvCxnSpPr>
            <a:cxnSpLocks/>
          </p:cNvCxnSpPr>
          <p:nvPr/>
        </p:nvCxnSpPr>
        <p:spPr>
          <a:xfrm flipH="1">
            <a:off x="6766248" y="1441525"/>
            <a:ext cx="6595" cy="493927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6555506-1859-C340-B9A5-7744301B552C}"/>
              </a:ext>
            </a:extLst>
          </p:cNvPr>
          <p:cNvCxnSpPr>
            <a:cxnSpLocks/>
          </p:cNvCxnSpPr>
          <p:nvPr/>
        </p:nvCxnSpPr>
        <p:spPr>
          <a:xfrm flipH="1">
            <a:off x="7483079" y="1441525"/>
            <a:ext cx="6595" cy="493927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B71B325-A23F-9E4B-9083-FAB38CCB9C11}"/>
              </a:ext>
            </a:extLst>
          </p:cNvPr>
          <p:cNvCxnSpPr>
            <a:cxnSpLocks/>
          </p:cNvCxnSpPr>
          <p:nvPr/>
        </p:nvCxnSpPr>
        <p:spPr>
          <a:xfrm flipH="1">
            <a:off x="8207893" y="1441525"/>
            <a:ext cx="6595" cy="493927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F37401E-40F9-7D46-ADC2-A9953F1FA2BE}"/>
              </a:ext>
            </a:extLst>
          </p:cNvPr>
          <p:cNvSpPr txBox="1"/>
          <p:nvPr/>
        </p:nvSpPr>
        <p:spPr bwMode="auto">
          <a:xfrm>
            <a:off x="5707285" y="694194"/>
            <a:ext cx="69363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Arial"/>
              <a:cs typeface="Arial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EB9CB43-D5A3-9041-A860-EF5FC7757846}"/>
              </a:ext>
            </a:extLst>
          </p:cNvPr>
          <p:cNvSpPr txBox="1"/>
          <p:nvPr/>
        </p:nvSpPr>
        <p:spPr bwMode="auto">
          <a:xfrm>
            <a:off x="6432099" y="694194"/>
            <a:ext cx="69363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Arial"/>
              <a:cs typeface="Arial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11987EF-F582-6340-9AC2-82BE845AC34B}"/>
              </a:ext>
            </a:extLst>
          </p:cNvPr>
          <p:cNvSpPr txBox="1"/>
          <p:nvPr/>
        </p:nvSpPr>
        <p:spPr bwMode="auto">
          <a:xfrm>
            <a:off x="7156913" y="694194"/>
            <a:ext cx="69363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Arial"/>
              <a:cs typeface="Arial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6A538E7-D9EB-6947-ACDA-68A88D0B3534}"/>
              </a:ext>
            </a:extLst>
          </p:cNvPr>
          <p:cNvSpPr txBox="1"/>
          <p:nvPr/>
        </p:nvSpPr>
        <p:spPr bwMode="auto">
          <a:xfrm>
            <a:off x="7845486" y="694194"/>
            <a:ext cx="69363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179534" y="1888209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 bwMode="auto">
          <a:xfrm>
            <a:off x="153267" y="1752664"/>
            <a:ext cx="110243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/>
                <a:cs typeface="Arial"/>
              </a:rPr>
              <a:t>Manuscripts</a:t>
            </a:r>
          </a:p>
        </p:txBody>
      </p:sp>
      <p:cxnSp>
        <p:nvCxnSpPr>
          <p:cNvPr id="37" name="Straight Connector 36"/>
          <p:cNvCxnSpPr>
            <a:stCxn id="21" idx="1"/>
          </p:cNvCxnSpPr>
          <p:nvPr/>
        </p:nvCxnSpPr>
        <p:spPr>
          <a:xfrm>
            <a:off x="149230" y="3108018"/>
            <a:ext cx="8669539" cy="7649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 bwMode="auto">
          <a:xfrm>
            <a:off x="149230" y="2981060"/>
            <a:ext cx="1122864" cy="2539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Arial"/>
                <a:cs typeface="Arial"/>
              </a:rPr>
              <a:t>Committees </a:t>
            </a:r>
          </a:p>
        </p:txBody>
      </p:sp>
      <p:cxnSp>
        <p:nvCxnSpPr>
          <p:cNvPr id="36" name="Straight Connector 35"/>
          <p:cNvCxnSpPr>
            <a:cxnSpLocks/>
          </p:cNvCxnSpPr>
          <p:nvPr/>
        </p:nvCxnSpPr>
        <p:spPr>
          <a:xfrm>
            <a:off x="316092" y="2523792"/>
            <a:ext cx="8477949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 bwMode="auto">
          <a:xfrm>
            <a:off x="192585" y="2261645"/>
            <a:ext cx="1043817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Grants,             T, F, K, R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119108" y="4676835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 bwMode="auto">
          <a:xfrm>
            <a:off x="119108" y="4479827"/>
            <a:ext cx="110243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/>
                <a:cs typeface="Arial"/>
              </a:rPr>
              <a:t>Teaching experience 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33963" y="3813048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 bwMode="auto">
          <a:xfrm>
            <a:off x="133963" y="3688368"/>
            <a:ext cx="1102439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Arial"/>
                <a:cs typeface="Arial"/>
              </a:rPr>
              <a:t>Presentations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43DDC34-97E4-8349-AB41-0F792AA420B6}"/>
              </a:ext>
            </a:extLst>
          </p:cNvPr>
          <p:cNvCxnSpPr/>
          <p:nvPr/>
        </p:nvCxnSpPr>
        <p:spPr>
          <a:xfrm>
            <a:off x="129866" y="5365637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83344214-C650-F84D-AD09-A3C86272F19B}"/>
              </a:ext>
            </a:extLst>
          </p:cNvPr>
          <p:cNvSpPr txBox="1"/>
          <p:nvPr/>
        </p:nvSpPr>
        <p:spPr bwMode="auto">
          <a:xfrm>
            <a:off x="129866" y="5245573"/>
            <a:ext cx="1102439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/>
                <a:cs typeface="Arial"/>
              </a:rPr>
              <a:t>Clinical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9074322-DA86-A544-81D5-24B00FCD7B19}"/>
              </a:ext>
            </a:extLst>
          </p:cNvPr>
          <p:cNvCxnSpPr/>
          <p:nvPr/>
        </p:nvCxnSpPr>
        <p:spPr>
          <a:xfrm>
            <a:off x="129866" y="6019800"/>
            <a:ext cx="8627805" cy="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9477848A-DB0F-BA40-8640-CEBA0054A7F9}"/>
              </a:ext>
            </a:extLst>
          </p:cNvPr>
          <p:cNvSpPr txBox="1"/>
          <p:nvPr/>
        </p:nvSpPr>
        <p:spPr bwMode="auto">
          <a:xfrm>
            <a:off x="129866" y="5899736"/>
            <a:ext cx="1102439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/>
                <a:cs typeface="Arial"/>
              </a:rPr>
              <a:t>Personal</a:t>
            </a:r>
          </a:p>
        </p:txBody>
      </p:sp>
    </p:spTree>
    <p:extLst>
      <p:ext uri="{BB962C8B-B14F-4D97-AF65-F5344CB8AC3E}">
        <p14:creationId xmlns:p14="http://schemas.microsoft.com/office/powerpoint/2010/main" val="3591423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50563</TotalTime>
  <Words>387</Words>
  <Application>Microsoft Macintosh PowerPoint</Application>
  <PresentationFormat>On-screen Show (4:3)</PresentationFormat>
  <Paragraphs>154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Vanderbilt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Denison</dc:creator>
  <cp:lastModifiedBy>Denison, Mark R (University)</cp:lastModifiedBy>
  <cp:revision>264</cp:revision>
  <cp:lastPrinted>2019-02-14T16:55:40Z</cp:lastPrinted>
  <dcterms:created xsi:type="dcterms:W3CDTF">2010-09-27T02:36:11Z</dcterms:created>
  <dcterms:modified xsi:type="dcterms:W3CDTF">2019-04-16T19:38:05Z</dcterms:modified>
</cp:coreProperties>
</file>